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sldIdLst>
    <p:sldId id="256" r:id="rId2"/>
    <p:sldId id="273" r:id="rId3"/>
    <p:sldId id="257" r:id="rId4"/>
    <p:sldId id="267" r:id="rId5"/>
    <p:sldId id="270" r:id="rId6"/>
    <p:sldId id="258" r:id="rId7"/>
    <p:sldId id="259" r:id="rId8"/>
    <p:sldId id="268" r:id="rId9"/>
    <p:sldId id="260" r:id="rId10"/>
    <p:sldId id="269" r:id="rId11"/>
    <p:sldId id="261" r:id="rId12"/>
    <p:sldId id="262" r:id="rId13"/>
    <p:sldId id="274" r:id="rId14"/>
    <p:sldId id="272" r:id="rId15"/>
    <p:sldId id="271" r:id="rId16"/>
    <p:sldId id="263" r:id="rId17"/>
    <p:sldId id="264" r:id="rId18"/>
    <p:sldId id="265" r:id="rId19"/>
    <p:sldId id="26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61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9255346" y="2750337"/>
            <a:ext cx="1171888" cy="1356442"/>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447973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309"/>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222159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61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882044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EFFFFDD1-674E-49C1-9A4F-FA173DBDC130}" type="slidenum">
              <a:rPr lang="zh-CN" altLang="en-US" smtClean="0"/>
              <a:t>‹#›</a:t>
            </a:fld>
            <a:endParaRPr lang="zh-CN" alt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364466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968311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140075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758405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77960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161E7BD-2304-4CFF-AC2E-DAADCB15FF3C}" type="datetimeFigureOut">
              <a:rPr lang="zh-CN" altLang="en-US" smtClean="0"/>
              <a:t>2020/6/29</a:t>
            </a:fld>
            <a:endParaRPr lang="zh-CN" altLang="en-US"/>
          </a:p>
        </p:txBody>
      </p:sp>
      <p:sp>
        <p:nvSpPr>
          <p:cNvPr id="5" name="Footer Placeholder 4"/>
          <p:cNvSpPr>
            <a:spLocks noGrp="1"/>
          </p:cNvSpPr>
          <p:nvPr>
            <p:ph type="ftr" sz="quarter" idx="11"/>
          </p:nvPr>
        </p:nvSpPr>
        <p:spPr>
          <a:xfrm>
            <a:off x="680321" y="5936188"/>
            <a:ext cx="6126805" cy="365125"/>
          </a:xfrm>
        </p:spPr>
        <p:txBody>
          <a:bodyPr/>
          <a:lstStyle/>
          <a:p>
            <a:endParaRPr lang="zh-CN" alt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77730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695203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10729455" y="286989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4228224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486446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0322" y="3030008"/>
            <a:ext cx="4698355"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594123" y="3030008"/>
            <a:ext cx="4700059"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415516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988324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601457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152287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2020/6/29</a:t>
            </a:fld>
            <a:endParaRPr lang="zh-CN"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095582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161E7BD-2304-4CFF-AC2E-DAADCB15FF3C}" type="datetimeFigureOut">
              <a:rPr lang="zh-CN" altLang="en-US" smtClean="0"/>
              <a:t>2020/6/29</a:t>
            </a:fld>
            <a:endParaRPr lang="zh-CN" alt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90079610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blog.csdn.net/weixin_42137700/article/details/81983608"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toutiao.com/i6735730392277451272/?group_id=6735730392277451272"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hyperlink" Target="http://product.dangdang.com/28538352.html" TargetMode="External"/><Relationship Id="rId7" Type="http://schemas.openxmlformats.org/officeDocument/2006/relationships/hyperlink" Target="http://product.dangdang.com/27866785.html" TargetMode="External"/><Relationship Id="rId2" Type="http://schemas.openxmlformats.org/officeDocument/2006/relationships/hyperlink" Target="http://product.dangdang.com/24245701.html" TargetMode="External"/><Relationship Id="rId1" Type="http://schemas.openxmlformats.org/officeDocument/2006/relationships/slideLayout" Target="../slideLayouts/slideLayout2.xml"/><Relationship Id="rId6" Type="http://schemas.openxmlformats.org/officeDocument/2006/relationships/hyperlink" Target="http://product.dangdang.com/23329427.html" TargetMode="External"/><Relationship Id="rId5" Type="http://schemas.openxmlformats.org/officeDocument/2006/relationships/hyperlink" Target="https://web.stanford.edu/~jurafsky/slp3/" TargetMode="External"/><Relationship Id="rId4" Type="http://schemas.openxmlformats.org/officeDocument/2006/relationships/hyperlink" Target="http://product.dangdang.com/28469821.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blog.itpub.net/29829936/viewspace-2657676/" TargetMode="Externa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www.ituring.com.cn/book/tupubarticle/28291" TargetMode="Externa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hyperlink" Target="https://devopedia.org/natural-language-process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hyperlink" Target="https://www.cnblogs.com/hbuwyg/p/13140882.ht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blog.csdn.net/weixin_41064957/article/details/7856531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AD0AA-D545-4246-A9B6-B19BC6633152}"/>
              </a:ext>
            </a:extLst>
          </p:cNvPr>
          <p:cNvSpPr>
            <a:spLocks noGrp="1"/>
          </p:cNvSpPr>
          <p:nvPr>
            <p:ph type="ctrTitle"/>
          </p:nvPr>
        </p:nvSpPr>
        <p:spPr/>
        <p:txBody>
          <a:bodyPr/>
          <a:lstStyle/>
          <a:p>
            <a:r>
              <a:rPr lang="zh-CN" altLang="en-US" dirty="0"/>
              <a:t>自然语言处理技术基础</a:t>
            </a:r>
            <a:br>
              <a:rPr lang="en-US" altLang="zh-CN" dirty="0"/>
            </a:br>
            <a:r>
              <a:rPr lang="en-US" altLang="zh-CN" sz="2800" dirty="0"/>
              <a:t>Natural Language Processing</a:t>
            </a:r>
            <a:r>
              <a:rPr lang="zh-CN" altLang="en-US" sz="2800" dirty="0"/>
              <a:t>，</a:t>
            </a:r>
            <a:r>
              <a:rPr lang="en-US" altLang="zh-CN" sz="2800" dirty="0"/>
              <a:t>NLP</a:t>
            </a:r>
            <a:endParaRPr lang="zh-CN" altLang="en-US" sz="2800" dirty="0"/>
          </a:p>
        </p:txBody>
      </p:sp>
      <p:sp>
        <p:nvSpPr>
          <p:cNvPr id="3" name="副标题 2">
            <a:extLst>
              <a:ext uri="{FF2B5EF4-FFF2-40B4-BE49-F238E27FC236}">
                <a16:creationId xmlns:a16="http://schemas.microsoft.com/office/drawing/2014/main" id="{5AEE3665-4B91-404B-82B7-F893AB2EEF54}"/>
              </a:ext>
            </a:extLst>
          </p:cNvPr>
          <p:cNvSpPr>
            <a:spLocks noGrp="1"/>
          </p:cNvSpPr>
          <p:nvPr>
            <p:ph type="subTitle" idx="1"/>
          </p:nvPr>
        </p:nvSpPr>
        <p:spPr/>
        <p:txBody>
          <a:bodyPr/>
          <a:lstStyle/>
          <a:p>
            <a:r>
              <a:rPr lang="zh-CN" altLang="en-US" dirty="0"/>
              <a:t>网络空间安全与计算机学院</a:t>
            </a:r>
          </a:p>
        </p:txBody>
      </p:sp>
      <p:pic>
        <p:nvPicPr>
          <p:cNvPr id="6146" name="Picture 2">
            <a:extLst>
              <a:ext uri="{FF2B5EF4-FFF2-40B4-BE49-F238E27FC236}">
                <a16:creationId xmlns:a16="http://schemas.microsoft.com/office/drawing/2014/main" id="{83010770-CCB3-4E60-8491-520459293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13" y="158333"/>
            <a:ext cx="956755" cy="427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132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B9D050-4A24-4A2E-AC18-E64201ACD83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69D29BE-359E-4A98-9ABE-21CE74E76BA9}"/>
              </a:ext>
            </a:extLst>
          </p:cNvPr>
          <p:cNvSpPr>
            <a:spLocks noGrp="1"/>
          </p:cNvSpPr>
          <p:nvPr>
            <p:ph idx="1"/>
          </p:nvPr>
        </p:nvSpPr>
        <p:spPr/>
        <p:txBody>
          <a:bodyPr/>
          <a:lstStyle/>
          <a:p>
            <a:endParaRPr lang="zh-CN" altLang="en-US"/>
          </a:p>
        </p:txBody>
      </p:sp>
      <p:pic>
        <p:nvPicPr>
          <p:cNvPr id="3074" name="Picture 2" descr="一文看懂自然语言处理-NLP（4个典型应用+5个难点+6个实现步骤）">
            <a:extLst>
              <a:ext uri="{FF2B5EF4-FFF2-40B4-BE49-F238E27FC236}">
                <a16:creationId xmlns:a16="http://schemas.microsoft.com/office/drawing/2014/main" id="{563B6531-8184-4CD9-8655-5E7693DD9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132" y="2958932"/>
            <a:ext cx="60960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325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1.4 </a:t>
            </a:r>
            <a:r>
              <a:rPr lang="zh-CN" altLang="en-US" dirty="0"/>
              <a:t>自然语言处理中用到的知识</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r>
              <a:rPr lang="en-US" altLang="zh-CN" dirty="0">
                <a:hlinkClick r:id="rId2">
                  <a:extLst>
                    <a:ext uri="{A12FA001-AC4F-418D-AE19-62706E023703}">
                      <ahyp:hlinkClr xmlns:ahyp="http://schemas.microsoft.com/office/drawing/2018/hyperlinkcolor" val="tx"/>
                    </a:ext>
                  </a:extLst>
                </a:hlinkClick>
              </a:rPr>
              <a:t>https://blog.csdn.net/weixin_42137700/article/details/81983608</a:t>
            </a:r>
            <a:endParaRPr lang="zh-CN" altLang="en-US" dirty="0"/>
          </a:p>
        </p:txBody>
      </p:sp>
    </p:spTree>
    <p:extLst>
      <p:ext uri="{BB962C8B-B14F-4D97-AF65-F5344CB8AC3E}">
        <p14:creationId xmlns:p14="http://schemas.microsoft.com/office/powerpoint/2010/main" val="4291372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1.5 </a:t>
            </a:r>
            <a:r>
              <a:rPr lang="zh-CN" altLang="en-US" dirty="0"/>
              <a:t>自然语言处理面临的困难</a:t>
            </a:r>
            <a:endParaRPr lang="en-US" altLang="zh-CN" dirty="0"/>
          </a:p>
        </p:txBody>
      </p:sp>
      <p:pic>
        <p:nvPicPr>
          <p:cNvPr id="7170" name="Picture 2">
            <a:extLst>
              <a:ext uri="{FF2B5EF4-FFF2-40B4-BE49-F238E27FC236}">
                <a16:creationId xmlns:a16="http://schemas.microsoft.com/office/drawing/2014/main" id="{3F9B30C6-A426-41D5-B30E-D38557DEF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852" y="2336245"/>
            <a:ext cx="70485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175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5121E-F574-4892-8EF3-88D8EEB0493D}"/>
              </a:ext>
            </a:extLst>
          </p:cNvPr>
          <p:cNvSpPr>
            <a:spLocks noGrp="1"/>
          </p:cNvSpPr>
          <p:nvPr>
            <p:ph type="title"/>
          </p:nvPr>
        </p:nvSpPr>
        <p:spPr/>
        <p:txBody>
          <a:bodyPr/>
          <a:lstStyle/>
          <a:p>
            <a:endParaRPr lang="zh-CN" altLang="en-US"/>
          </a:p>
        </p:txBody>
      </p:sp>
      <p:sp>
        <p:nvSpPr>
          <p:cNvPr id="4" name="内容占位符 9">
            <a:extLst>
              <a:ext uri="{FF2B5EF4-FFF2-40B4-BE49-F238E27FC236}">
                <a16:creationId xmlns:a16="http://schemas.microsoft.com/office/drawing/2014/main" id="{E8F90B83-F9A6-4B1E-ADC4-B198EA98C089}"/>
              </a:ext>
            </a:extLst>
          </p:cNvPr>
          <p:cNvSpPr>
            <a:spLocks noGrp="1"/>
          </p:cNvSpPr>
          <p:nvPr>
            <p:ph idx="1"/>
          </p:nvPr>
        </p:nvSpPr>
        <p:spPr>
          <a:xfrm>
            <a:off x="681038" y="2336800"/>
            <a:ext cx="9613900" cy="3598863"/>
          </a:xfrm>
        </p:spPr>
        <p:txBody>
          <a:bodyPr>
            <a:normAutofit lnSpcReduction="10000"/>
          </a:bodyPr>
          <a:lstStyle/>
          <a:p>
            <a:r>
              <a:rPr lang="zh-CN" altLang="en-US" dirty="0"/>
              <a:t>过几天天天天气不好</a:t>
            </a:r>
          </a:p>
          <a:p>
            <a:r>
              <a:rPr lang="zh-CN" altLang="en-US" dirty="0"/>
              <a:t>看见西门吹雪点上了灯，叶孤城冷笑着说：“我也想吹吹吹雪吹过的灯”，然后就吹灭了灯。</a:t>
            </a:r>
          </a:p>
          <a:p>
            <a:r>
              <a:rPr lang="zh-CN" altLang="en-US" dirty="0"/>
              <a:t>今天多得谢逊出手相救，在这里我想真心感谢“谢谢谢逊大侠出手”</a:t>
            </a:r>
          </a:p>
          <a:p>
            <a:r>
              <a:rPr lang="zh-CN" altLang="en-US" dirty="0"/>
              <a:t>灭霸把美队按在地上一边摩擦一边给他洗脑，被打残的钢铁侠说：灭霸爸爸叭叭叭叭儿的在那叭叭啥呢</a:t>
            </a:r>
          </a:p>
          <a:p>
            <a:r>
              <a:rPr lang="zh-CN" altLang="en-US" dirty="0"/>
              <a:t>姑姑你估估我鼓鼓的口袋里有多少谷和菇！！</a:t>
            </a:r>
          </a:p>
          <a:p>
            <a:r>
              <a:rPr lang="zh-CN" altLang="en-US" dirty="0"/>
              <a:t>“你看到王刚了吗”“王刚刚刚刚走”</a:t>
            </a:r>
          </a:p>
          <a:p>
            <a:r>
              <a:rPr lang="zh-CN" altLang="en-US" dirty="0"/>
              <a:t>张杰陪俩女儿跳格子：俏俏我们不要跳跳跳跳过的格子啦</a:t>
            </a:r>
          </a:p>
          <a:p>
            <a:endParaRPr lang="zh-CN" altLang="en-US" dirty="0"/>
          </a:p>
        </p:txBody>
      </p:sp>
      <p:sp>
        <p:nvSpPr>
          <p:cNvPr id="5" name="矩形 4">
            <a:extLst>
              <a:ext uri="{FF2B5EF4-FFF2-40B4-BE49-F238E27FC236}">
                <a16:creationId xmlns:a16="http://schemas.microsoft.com/office/drawing/2014/main" id="{FB64E885-8FCC-484D-9F3A-FB8F2E8B9804}"/>
              </a:ext>
            </a:extLst>
          </p:cNvPr>
          <p:cNvSpPr/>
          <p:nvPr/>
        </p:nvSpPr>
        <p:spPr>
          <a:xfrm>
            <a:off x="745786" y="6374328"/>
            <a:ext cx="10168647" cy="369332"/>
          </a:xfrm>
          <a:prstGeom prst="rect">
            <a:avLst/>
          </a:prstGeom>
        </p:spPr>
        <p:txBody>
          <a:bodyPr wrap="square">
            <a:spAutoFit/>
          </a:bodyPr>
          <a:lstStyle/>
          <a:p>
            <a:r>
              <a:rPr lang="en-US" altLang="zh-CN" dirty="0">
                <a:hlinkClick r:id="rId2"/>
              </a:rPr>
              <a:t>https://www.toutiao.com/i6735730392277451272/?group_id=6735730392277451272</a:t>
            </a:r>
            <a:endParaRPr lang="zh-CN" altLang="en-US" dirty="0"/>
          </a:p>
        </p:txBody>
      </p:sp>
    </p:spTree>
    <p:extLst>
      <p:ext uri="{BB962C8B-B14F-4D97-AF65-F5344CB8AC3E}">
        <p14:creationId xmlns:p14="http://schemas.microsoft.com/office/powerpoint/2010/main" val="2791649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36BE70-2E9A-4FF4-B54E-5B20B527130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5BB73C5-168B-414F-B65E-9B22535BA1B8}"/>
              </a:ext>
            </a:extLst>
          </p:cNvPr>
          <p:cNvSpPr>
            <a:spLocks noGrp="1"/>
          </p:cNvSpPr>
          <p:nvPr>
            <p:ph idx="1"/>
          </p:nvPr>
        </p:nvSpPr>
        <p:spPr/>
        <p:txBody>
          <a:bodyPr/>
          <a:lstStyle/>
          <a:p>
            <a:r>
              <a:rPr lang="zh-CN" altLang="en-US" dirty="0"/>
              <a:t>语言是没有规律的，或者说规律是错综复杂的。</a:t>
            </a:r>
          </a:p>
          <a:p>
            <a:r>
              <a:rPr lang="zh-CN" altLang="en-US" dirty="0"/>
              <a:t>语言是可以自由组合的，可以组合复杂的语言表达。</a:t>
            </a:r>
          </a:p>
          <a:p>
            <a:r>
              <a:rPr lang="zh-CN" altLang="en-US" dirty="0"/>
              <a:t>语言是一个开放集合，我们可以任意的发明创造一些新的表达方式。</a:t>
            </a:r>
          </a:p>
          <a:p>
            <a:r>
              <a:rPr lang="zh-CN" altLang="en-US" dirty="0"/>
              <a:t>语言需要联系到实践知识，有一定的知识依赖。</a:t>
            </a:r>
          </a:p>
          <a:p>
            <a:r>
              <a:rPr lang="zh-CN" altLang="en-US" dirty="0"/>
              <a:t>语言的使用要基于环境和上下文。</a:t>
            </a:r>
          </a:p>
          <a:p>
            <a:endParaRPr lang="zh-CN" altLang="en-US" dirty="0"/>
          </a:p>
        </p:txBody>
      </p:sp>
    </p:spTree>
    <p:extLst>
      <p:ext uri="{BB962C8B-B14F-4D97-AF65-F5344CB8AC3E}">
        <p14:creationId xmlns:p14="http://schemas.microsoft.com/office/powerpoint/2010/main" val="462579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65A277-AAE3-45E2-9E71-BD21E3F5B270}"/>
              </a:ext>
            </a:extLst>
          </p:cNvPr>
          <p:cNvSpPr>
            <a:spLocks noGrp="1"/>
          </p:cNvSpPr>
          <p:nvPr>
            <p:ph type="title"/>
          </p:nvPr>
        </p:nvSpPr>
        <p:spPr/>
        <p:txBody>
          <a:bodyPr/>
          <a:lstStyle/>
          <a:p>
            <a:endParaRPr lang="zh-CN" altLang="en-US"/>
          </a:p>
        </p:txBody>
      </p:sp>
      <p:pic>
        <p:nvPicPr>
          <p:cNvPr id="2050" name="Picture 2" descr="一文看懂自然语言理解-NLU（基本概念+实际应用+3种实现方式）">
            <a:extLst>
              <a:ext uri="{FF2B5EF4-FFF2-40B4-BE49-F238E27FC236}">
                <a16:creationId xmlns:a16="http://schemas.microsoft.com/office/drawing/2014/main" id="{0FBE1689-47FA-4B6C-913C-D57BC3A964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1332" y="2310776"/>
            <a:ext cx="60960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511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1.6 </a:t>
            </a:r>
            <a:r>
              <a:rPr lang="zh-CN" altLang="en-US" dirty="0"/>
              <a:t>自然语言处理的基本方法及其发展</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endParaRPr lang="zh-CN" altLang="en-US" dirty="0"/>
          </a:p>
        </p:txBody>
      </p:sp>
      <p:pic>
        <p:nvPicPr>
          <p:cNvPr id="4098" name="Picture 2" descr="一文看懂自然语言处理-NLP（4个典型应用+5个难点+6个实现步骤）">
            <a:extLst>
              <a:ext uri="{FF2B5EF4-FFF2-40B4-BE49-F238E27FC236}">
                <a16:creationId xmlns:a16="http://schemas.microsoft.com/office/drawing/2014/main" id="{0CDD8F1E-F37C-4EDE-A434-926DEAD15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344" y="2128837"/>
            <a:ext cx="6096000" cy="26003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一文看懂自然语言处理-NLP（4个典型应用+5个难点+6个实现步骤）">
            <a:extLst>
              <a:ext uri="{FF2B5EF4-FFF2-40B4-BE49-F238E27FC236}">
                <a16:creationId xmlns:a16="http://schemas.microsoft.com/office/drawing/2014/main" id="{4F5D8363-D842-4C23-B8F8-2B0657365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5679" y="4136531"/>
            <a:ext cx="60960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450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1.7 </a:t>
            </a:r>
            <a:r>
              <a:rPr lang="zh-CN" altLang="en-US" dirty="0"/>
              <a:t>学科现状</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endParaRPr lang="zh-CN" altLang="en-US" dirty="0"/>
          </a:p>
        </p:txBody>
      </p:sp>
    </p:spTree>
    <p:extLst>
      <p:ext uri="{BB962C8B-B14F-4D97-AF65-F5344CB8AC3E}">
        <p14:creationId xmlns:p14="http://schemas.microsoft.com/office/powerpoint/2010/main" val="2998802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1.8 </a:t>
            </a:r>
            <a:r>
              <a:rPr lang="zh-CN" altLang="en-US" dirty="0"/>
              <a:t>语言、思维和理解</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endParaRPr lang="zh-CN" altLang="en-US" dirty="0"/>
          </a:p>
        </p:txBody>
      </p:sp>
    </p:spTree>
    <p:extLst>
      <p:ext uri="{BB962C8B-B14F-4D97-AF65-F5344CB8AC3E}">
        <p14:creationId xmlns:p14="http://schemas.microsoft.com/office/powerpoint/2010/main" val="2966718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1.9 </a:t>
            </a:r>
            <a:r>
              <a:rPr lang="zh-CN" altLang="en-US" dirty="0"/>
              <a:t>本书结构</a:t>
            </a:r>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endParaRPr lang="zh-CN" altLang="en-US" dirty="0"/>
          </a:p>
        </p:txBody>
      </p:sp>
    </p:spTree>
    <p:extLst>
      <p:ext uri="{BB962C8B-B14F-4D97-AF65-F5344CB8AC3E}">
        <p14:creationId xmlns:p14="http://schemas.microsoft.com/office/powerpoint/2010/main" val="2225819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AE61D4-6D10-49B2-9440-7B51D08268B2}"/>
              </a:ext>
            </a:extLst>
          </p:cNvPr>
          <p:cNvSpPr>
            <a:spLocks noGrp="1"/>
          </p:cNvSpPr>
          <p:nvPr>
            <p:ph type="title"/>
          </p:nvPr>
        </p:nvSpPr>
        <p:spPr/>
        <p:txBody>
          <a:bodyPr/>
          <a:lstStyle/>
          <a:p>
            <a:r>
              <a:rPr lang="zh-CN" altLang="en-US" dirty="0"/>
              <a:t>教材和教参</a:t>
            </a:r>
          </a:p>
        </p:txBody>
      </p:sp>
      <p:sp>
        <p:nvSpPr>
          <p:cNvPr id="3" name="内容占位符 2">
            <a:extLst>
              <a:ext uri="{FF2B5EF4-FFF2-40B4-BE49-F238E27FC236}">
                <a16:creationId xmlns:a16="http://schemas.microsoft.com/office/drawing/2014/main" id="{7343221D-B9BA-41DE-93B9-95D2D55DD3CE}"/>
              </a:ext>
            </a:extLst>
          </p:cNvPr>
          <p:cNvSpPr>
            <a:spLocks noGrp="1"/>
          </p:cNvSpPr>
          <p:nvPr>
            <p:ph idx="1"/>
          </p:nvPr>
        </p:nvSpPr>
        <p:spPr>
          <a:xfrm>
            <a:off x="680322" y="2336872"/>
            <a:ext cx="6524632" cy="4122293"/>
          </a:xfrm>
        </p:spPr>
        <p:txBody>
          <a:bodyPr>
            <a:normAutofit lnSpcReduction="10000"/>
          </a:bodyPr>
          <a:lstStyle/>
          <a:p>
            <a:pPr marL="0" indent="0">
              <a:buNone/>
            </a:pPr>
            <a:r>
              <a:rPr lang="zh-CN" altLang="en-US" sz="2800" b="1" dirty="0"/>
              <a:t>教材：</a:t>
            </a:r>
          </a:p>
          <a:p>
            <a:r>
              <a:rPr lang="zh-CN" altLang="en-US" dirty="0">
                <a:hlinkClick r:id="rId2">
                  <a:extLst>
                    <a:ext uri="{A12FA001-AC4F-418D-AE19-62706E023703}">
                      <ahyp:hlinkClr xmlns:ahyp="http://schemas.microsoft.com/office/drawing/2018/hyperlinkcolor" val="tx"/>
                    </a:ext>
                  </a:extLst>
                </a:hlinkClick>
              </a:rPr>
              <a:t>自然语言处理基本理论和方法（第</a:t>
            </a:r>
            <a:r>
              <a:rPr lang="en-US" altLang="zh-CN" dirty="0">
                <a:hlinkClick r:id="rId2">
                  <a:extLst>
                    <a:ext uri="{A12FA001-AC4F-418D-AE19-62706E023703}">
                      <ahyp:hlinkClr xmlns:ahyp="http://schemas.microsoft.com/office/drawing/2018/hyperlinkcolor" val="tx"/>
                    </a:ext>
                  </a:extLst>
                </a:hlinkClick>
              </a:rPr>
              <a:t>2</a:t>
            </a:r>
            <a:r>
              <a:rPr lang="zh-CN" altLang="en-US" dirty="0">
                <a:hlinkClick r:id="rId2">
                  <a:extLst>
                    <a:ext uri="{A12FA001-AC4F-418D-AE19-62706E023703}">
                      <ahyp:hlinkClr xmlns:ahyp="http://schemas.microsoft.com/office/drawing/2018/hyperlinkcolor" val="tx"/>
                    </a:ext>
                  </a:extLst>
                </a:hlinkClick>
              </a:rPr>
              <a:t>版）</a:t>
            </a:r>
            <a:r>
              <a:rPr lang="zh-CN" altLang="en-US" dirty="0">
                <a:highlight>
                  <a:srgbClr val="008000"/>
                </a:highlight>
              </a:rPr>
              <a:t>陈鄞</a:t>
            </a:r>
            <a:endParaRPr lang="en-US" altLang="zh-CN" dirty="0">
              <a:highlight>
                <a:srgbClr val="008000"/>
              </a:highlight>
            </a:endParaRPr>
          </a:p>
          <a:p>
            <a:endParaRPr lang="zh-CN" altLang="en-US" dirty="0"/>
          </a:p>
          <a:p>
            <a:pPr marL="0" indent="0">
              <a:lnSpc>
                <a:spcPct val="100000"/>
              </a:lnSpc>
              <a:buNone/>
            </a:pPr>
            <a:r>
              <a:rPr lang="zh-CN" altLang="en-US" sz="2800" b="1" dirty="0"/>
              <a:t>教参：</a:t>
            </a:r>
          </a:p>
          <a:p>
            <a:pPr marL="457200" indent="-457200">
              <a:buFont typeface="+mj-lt"/>
              <a:buAutoNum type="arabicPeriod"/>
            </a:pPr>
            <a:r>
              <a:rPr lang="zh-CN" altLang="en-US" dirty="0">
                <a:hlinkClick r:id="rId3">
                  <a:extLst>
                    <a:ext uri="{A12FA001-AC4F-418D-AE19-62706E023703}">
                      <ahyp:hlinkClr xmlns:ahyp="http://schemas.microsoft.com/office/drawing/2018/hyperlinkcolor" val="tx"/>
                    </a:ext>
                  </a:extLst>
                </a:hlinkClick>
              </a:rPr>
              <a:t>数学之美（第</a:t>
            </a:r>
            <a:r>
              <a:rPr lang="en-US" altLang="zh-CN" dirty="0">
                <a:hlinkClick r:id="rId3">
                  <a:extLst>
                    <a:ext uri="{A12FA001-AC4F-418D-AE19-62706E023703}">
                      <ahyp:hlinkClr xmlns:ahyp="http://schemas.microsoft.com/office/drawing/2018/hyperlinkcolor" val="tx"/>
                    </a:ext>
                  </a:extLst>
                </a:hlinkClick>
              </a:rPr>
              <a:t>3</a:t>
            </a:r>
            <a:r>
              <a:rPr lang="zh-CN" altLang="en-US" dirty="0">
                <a:hlinkClick r:id="rId3">
                  <a:extLst>
                    <a:ext uri="{A12FA001-AC4F-418D-AE19-62706E023703}">
                      <ahyp:hlinkClr xmlns:ahyp="http://schemas.microsoft.com/office/drawing/2018/hyperlinkcolor" val="tx"/>
                    </a:ext>
                  </a:extLst>
                </a:hlinkClick>
              </a:rPr>
              <a:t>版）</a:t>
            </a:r>
            <a:r>
              <a:rPr lang="zh-CN" altLang="en-US" dirty="0">
                <a:highlight>
                  <a:srgbClr val="008000"/>
                </a:highlight>
              </a:rPr>
              <a:t>吴军</a:t>
            </a:r>
          </a:p>
          <a:p>
            <a:pPr marL="457200" indent="-457200">
              <a:buFont typeface="+mj-lt"/>
              <a:buAutoNum type="arabicPeriod"/>
            </a:pPr>
            <a:r>
              <a:rPr lang="zh-CN" altLang="en-US" dirty="0">
                <a:hlinkClick r:id="rId4">
                  <a:extLst>
                    <a:ext uri="{A12FA001-AC4F-418D-AE19-62706E023703}">
                      <ahyp:hlinkClr xmlns:ahyp="http://schemas.microsoft.com/office/drawing/2018/hyperlinkcolor" val="tx"/>
                    </a:ext>
                  </a:extLst>
                </a:hlinkClick>
              </a:rPr>
              <a:t>自然语言处理入门</a:t>
            </a:r>
            <a:r>
              <a:rPr lang="zh-CN" altLang="en-US" dirty="0"/>
              <a:t> </a:t>
            </a:r>
            <a:r>
              <a:rPr lang="zh-CN" altLang="en-US" dirty="0">
                <a:highlight>
                  <a:srgbClr val="008000"/>
                </a:highlight>
              </a:rPr>
              <a:t>何晗</a:t>
            </a:r>
          </a:p>
          <a:p>
            <a:pPr marL="457200" indent="-457200">
              <a:buFont typeface="+mj-lt"/>
              <a:buAutoNum type="arabicPeriod"/>
            </a:pPr>
            <a:r>
              <a:rPr lang="zh-CN" altLang="en-US" dirty="0">
                <a:hlinkClick r:id="rId5">
                  <a:extLst>
                    <a:ext uri="{A12FA001-AC4F-418D-AE19-62706E023703}">
                      <ahyp:hlinkClr xmlns:ahyp="http://schemas.microsoft.com/office/drawing/2018/hyperlinkcolor" val="tx"/>
                    </a:ext>
                  </a:extLst>
                </a:hlinkClick>
              </a:rPr>
              <a:t>自然语言处理综论（第</a:t>
            </a:r>
            <a:r>
              <a:rPr lang="en-US" altLang="zh-CN" dirty="0">
                <a:hlinkClick r:id="rId5">
                  <a:extLst>
                    <a:ext uri="{A12FA001-AC4F-418D-AE19-62706E023703}">
                      <ahyp:hlinkClr xmlns:ahyp="http://schemas.microsoft.com/office/drawing/2018/hyperlinkcolor" val="tx"/>
                    </a:ext>
                  </a:extLst>
                </a:hlinkClick>
              </a:rPr>
              <a:t>3</a:t>
            </a:r>
            <a:r>
              <a:rPr lang="zh-CN" altLang="en-US" dirty="0">
                <a:hlinkClick r:id="rId5">
                  <a:extLst>
                    <a:ext uri="{A12FA001-AC4F-418D-AE19-62706E023703}">
                      <ahyp:hlinkClr xmlns:ahyp="http://schemas.microsoft.com/office/drawing/2018/hyperlinkcolor" val="tx"/>
                    </a:ext>
                  </a:extLst>
                </a:hlinkClick>
              </a:rPr>
              <a:t>版）</a:t>
            </a:r>
            <a:r>
              <a:rPr lang="zh-CN" altLang="en-US" dirty="0"/>
              <a:t> </a:t>
            </a:r>
            <a:r>
              <a:rPr lang="en-US" altLang="zh-CN" dirty="0">
                <a:highlight>
                  <a:srgbClr val="008000"/>
                </a:highlight>
              </a:rPr>
              <a:t>Dan Jurafsky</a:t>
            </a:r>
            <a:endParaRPr lang="zh-CN" altLang="en-US" dirty="0">
              <a:highlight>
                <a:srgbClr val="008000"/>
              </a:highlight>
            </a:endParaRPr>
          </a:p>
          <a:p>
            <a:pPr marL="457200" indent="-457200">
              <a:buFont typeface="+mj-lt"/>
              <a:buAutoNum type="arabicPeriod"/>
            </a:pPr>
            <a:r>
              <a:rPr lang="zh-CN" altLang="en-US" dirty="0">
                <a:hlinkClick r:id="rId6">
                  <a:extLst>
                    <a:ext uri="{A12FA001-AC4F-418D-AE19-62706E023703}">
                      <ahyp:hlinkClr xmlns:ahyp="http://schemas.microsoft.com/office/drawing/2018/hyperlinkcolor" val="tx"/>
                    </a:ext>
                  </a:extLst>
                </a:hlinkClick>
              </a:rPr>
              <a:t>统计自然语言处理（第</a:t>
            </a:r>
            <a:r>
              <a:rPr lang="en-US" altLang="zh-CN" dirty="0">
                <a:hlinkClick r:id="rId6">
                  <a:extLst>
                    <a:ext uri="{A12FA001-AC4F-418D-AE19-62706E023703}">
                      <ahyp:hlinkClr xmlns:ahyp="http://schemas.microsoft.com/office/drawing/2018/hyperlinkcolor" val="tx"/>
                    </a:ext>
                  </a:extLst>
                </a:hlinkClick>
              </a:rPr>
              <a:t>2</a:t>
            </a:r>
            <a:r>
              <a:rPr lang="zh-CN" altLang="en-US" dirty="0">
                <a:hlinkClick r:id="rId6">
                  <a:extLst>
                    <a:ext uri="{A12FA001-AC4F-418D-AE19-62706E023703}">
                      <ahyp:hlinkClr xmlns:ahyp="http://schemas.microsoft.com/office/drawing/2018/hyperlinkcolor" val="tx"/>
                    </a:ext>
                  </a:extLst>
                </a:hlinkClick>
              </a:rPr>
              <a:t>版）</a:t>
            </a:r>
            <a:r>
              <a:rPr lang="zh-CN" altLang="en-US" dirty="0"/>
              <a:t> </a:t>
            </a:r>
            <a:r>
              <a:rPr lang="zh-CN" altLang="en-US" dirty="0">
                <a:highlight>
                  <a:srgbClr val="008000"/>
                </a:highlight>
              </a:rPr>
              <a:t>宗成庆</a:t>
            </a:r>
          </a:p>
          <a:p>
            <a:pPr marL="457200" indent="-457200">
              <a:buFont typeface="+mj-lt"/>
              <a:buAutoNum type="arabicPeriod"/>
            </a:pPr>
            <a:r>
              <a:rPr lang="zh-CN" altLang="en-US" dirty="0">
                <a:hlinkClick r:id="rId7">
                  <a:extLst>
                    <a:ext uri="{A12FA001-AC4F-418D-AE19-62706E023703}">
                      <ahyp:hlinkClr xmlns:ahyp="http://schemas.microsoft.com/office/drawing/2018/hyperlinkcolor" val="tx"/>
                    </a:ext>
                  </a:extLst>
                </a:hlinkClick>
              </a:rPr>
              <a:t>统计学习方法（第</a:t>
            </a:r>
            <a:r>
              <a:rPr lang="en-US" altLang="zh-CN" dirty="0">
                <a:hlinkClick r:id="rId7">
                  <a:extLst>
                    <a:ext uri="{A12FA001-AC4F-418D-AE19-62706E023703}">
                      <ahyp:hlinkClr xmlns:ahyp="http://schemas.microsoft.com/office/drawing/2018/hyperlinkcolor" val="tx"/>
                    </a:ext>
                  </a:extLst>
                </a:hlinkClick>
              </a:rPr>
              <a:t>2</a:t>
            </a:r>
            <a:r>
              <a:rPr lang="zh-CN" altLang="en-US" dirty="0">
                <a:hlinkClick r:id="rId7">
                  <a:extLst>
                    <a:ext uri="{A12FA001-AC4F-418D-AE19-62706E023703}">
                      <ahyp:hlinkClr xmlns:ahyp="http://schemas.microsoft.com/office/drawing/2018/hyperlinkcolor" val="tx"/>
                    </a:ext>
                  </a:extLst>
                </a:hlinkClick>
              </a:rPr>
              <a:t>版）</a:t>
            </a:r>
            <a:r>
              <a:rPr lang="zh-CN" altLang="en-US" dirty="0"/>
              <a:t> </a:t>
            </a:r>
            <a:r>
              <a:rPr lang="zh-CN" altLang="en-US" dirty="0">
                <a:highlight>
                  <a:srgbClr val="008000"/>
                </a:highlight>
              </a:rPr>
              <a:t>李航</a:t>
            </a:r>
          </a:p>
          <a:p>
            <a:pPr marL="0" indent="0">
              <a:buNone/>
            </a:pPr>
            <a:endParaRPr lang="zh-CN" altLang="en-US" dirty="0"/>
          </a:p>
        </p:txBody>
      </p:sp>
      <p:pic>
        <p:nvPicPr>
          <p:cNvPr id="5" name="图片 4">
            <a:extLst>
              <a:ext uri="{FF2B5EF4-FFF2-40B4-BE49-F238E27FC236}">
                <a16:creationId xmlns:a16="http://schemas.microsoft.com/office/drawing/2014/main" id="{4F5F9E91-3F0E-4655-AB05-293F047794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10040" y="345088"/>
            <a:ext cx="4285945" cy="598113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3256251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A155A-4A36-4085-BF68-DD9783C31505}"/>
              </a:ext>
            </a:extLst>
          </p:cNvPr>
          <p:cNvSpPr>
            <a:spLocks noGrp="1"/>
          </p:cNvSpPr>
          <p:nvPr>
            <p:ph type="title"/>
          </p:nvPr>
        </p:nvSpPr>
        <p:spPr/>
        <p:txBody>
          <a:bodyPr/>
          <a:lstStyle/>
          <a:p>
            <a:r>
              <a:rPr lang="zh-CN" altLang="en-US" dirty="0"/>
              <a:t>第</a:t>
            </a:r>
            <a:r>
              <a:rPr lang="en-US" altLang="zh-CN" dirty="0"/>
              <a:t>1</a:t>
            </a:r>
            <a:r>
              <a:rPr lang="zh-CN" altLang="en-US" dirty="0"/>
              <a:t>章 绪论</a:t>
            </a:r>
          </a:p>
        </p:txBody>
      </p:sp>
      <p:sp>
        <p:nvSpPr>
          <p:cNvPr id="3" name="内容占位符 2">
            <a:extLst>
              <a:ext uri="{FF2B5EF4-FFF2-40B4-BE49-F238E27FC236}">
                <a16:creationId xmlns:a16="http://schemas.microsoft.com/office/drawing/2014/main" id="{81B33DC0-BF5D-412E-AF38-E6D4F60B9A29}"/>
              </a:ext>
            </a:extLst>
          </p:cNvPr>
          <p:cNvSpPr>
            <a:spLocks noGrp="1"/>
          </p:cNvSpPr>
          <p:nvPr>
            <p:ph idx="1"/>
          </p:nvPr>
        </p:nvSpPr>
        <p:spPr>
          <a:xfrm>
            <a:off x="680321" y="2336873"/>
            <a:ext cx="9613861" cy="4115808"/>
          </a:xfrm>
        </p:spPr>
        <p:txBody>
          <a:bodyPr>
            <a:noAutofit/>
          </a:bodyPr>
          <a:lstStyle/>
          <a:p>
            <a:pPr marL="0" indent="0">
              <a:buNone/>
            </a:pPr>
            <a:r>
              <a:rPr lang="en-US" altLang="zh-CN" dirty="0"/>
              <a:t>1.1 </a:t>
            </a:r>
            <a:r>
              <a:rPr lang="zh-CN" altLang="en-US" dirty="0"/>
              <a:t>什么是自然语言处理</a:t>
            </a:r>
            <a:endParaRPr lang="en-US" altLang="zh-CN" dirty="0"/>
          </a:p>
          <a:p>
            <a:pPr marL="0" indent="0">
              <a:buNone/>
            </a:pPr>
            <a:r>
              <a:rPr lang="en-US" altLang="zh-CN" dirty="0"/>
              <a:t>1.2 </a:t>
            </a:r>
            <a:r>
              <a:rPr lang="zh-CN" altLang="en-US" dirty="0"/>
              <a:t>自然语言处理的研究内容</a:t>
            </a:r>
            <a:endParaRPr lang="en-US" altLang="zh-CN" dirty="0"/>
          </a:p>
          <a:p>
            <a:pPr marL="0" indent="0">
              <a:buNone/>
            </a:pPr>
            <a:r>
              <a:rPr lang="en-US" altLang="zh-CN" dirty="0"/>
              <a:t>1.3 </a:t>
            </a:r>
            <a:r>
              <a:rPr lang="zh-CN" altLang="en-US" dirty="0"/>
              <a:t>自然语言处理的应用领域</a:t>
            </a:r>
            <a:endParaRPr lang="en-US" altLang="zh-CN" dirty="0"/>
          </a:p>
          <a:p>
            <a:pPr marL="0" indent="0">
              <a:buNone/>
            </a:pPr>
            <a:r>
              <a:rPr lang="en-US" altLang="zh-CN" dirty="0"/>
              <a:t>1.4 </a:t>
            </a:r>
            <a:r>
              <a:rPr lang="zh-CN" altLang="en-US" dirty="0"/>
              <a:t>自然语言处理中用到的知识</a:t>
            </a:r>
            <a:endParaRPr lang="en-US" altLang="zh-CN" dirty="0"/>
          </a:p>
          <a:p>
            <a:pPr marL="0" indent="0">
              <a:buNone/>
            </a:pPr>
            <a:r>
              <a:rPr lang="en-US" altLang="zh-CN" dirty="0"/>
              <a:t>1.5 </a:t>
            </a:r>
            <a:r>
              <a:rPr lang="zh-CN" altLang="en-US" dirty="0"/>
              <a:t>自然语言处理面临的困难</a:t>
            </a:r>
            <a:endParaRPr lang="en-US" altLang="zh-CN" dirty="0"/>
          </a:p>
          <a:p>
            <a:pPr marL="0" indent="0">
              <a:buNone/>
            </a:pPr>
            <a:r>
              <a:rPr lang="en-US" altLang="zh-CN" dirty="0"/>
              <a:t>1.6 </a:t>
            </a:r>
            <a:r>
              <a:rPr lang="zh-CN" altLang="en-US" dirty="0"/>
              <a:t>自然语言处理的基本方法及其发展</a:t>
            </a:r>
            <a:endParaRPr lang="en-US" altLang="zh-CN" dirty="0"/>
          </a:p>
          <a:p>
            <a:pPr marL="0" indent="0">
              <a:buNone/>
            </a:pPr>
            <a:r>
              <a:rPr lang="en-US" altLang="zh-CN" dirty="0"/>
              <a:t>1.7 </a:t>
            </a:r>
            <a:r>
              <a:rPr lang="zh-CN" altLang="en-US" dirty="0"/>
              <a:t>学科现状</a:t>
            </a:r>
            <a:endParaRPr lang="en-US" altLang="zh-CN" dirty="0"/>
          </a:p>
          <a:p>
            <a:pPr marL="0" indent="0">
              <a:buNone/>
            </a:pPr>
            <a:r>
              <a:rPr lang="en-US" altLang="zh-CN" dirty="0"/>
              <a:t>1.8 </a:t>
            </a:r>
            <a:r>
              <a:rPr lang="zh-CN" altLang="en-US" dirty="0"/>
              <a:t>语言、思维和理解</a:t>
            </a:r>
            <a:endParaRPr lang="en-US" altLang="zh-CN" dirty="0"/>
          </a:p>
          <a:p>
            <a:pPr marL="0" indent="0">
              <a:buNone/>
            </a:pPr>
            <a:r>
              <a:rPr lang="en-US" altLang="zh-CN" dirty="0"/>
              <a:t>1.9 </a:t>
            </a:r>
            <a:r>
              <a:rPr lang="zh-CN" altLang="en-US" dirty="0"/>
              <a:t>本书结构</a:t>
            </a:r>
          </a:p>
        </p:txBody>
      </p:sp>
      <p:pic>
        <p:nvPicPr>
          <p:cNvPr id="5" name="图片 4">
            <a:extLst>
              <a:ext uri="{FF2B5EF4-FFF2-40B4-BE49-F238E27FC236}">
                <a16:creationId xmlns:a16="http://schemas.microsoft.com/office/drawing/2014/main" id="{9B3CE281-62B2-400C-A15A-5F0B689F63DF}"/>
              </a:ext>
            </a:extLst>
          </p:cNvPr>
          <p:cNvPicPr>
            <a:picLocks noChangeAspect="1"/>
          </p:cNvPicPr>
          <p:nvPr/>
        </p:nvPicPr>
        <p:blipFill>
          <a:blip r:embed="rId2"/>
          <a:stretch>
            <a:fillRect/>
          </a:stretch>
        </p:blipFill>
        <p:spPr>
          <a:xfrm>
            <a:off x="6096000" y="1122036"/>
            <a:ext cx="5852699" cy="3901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33975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A60653-0617-4432-8450-E60B334309FA}"/>
              </a:ext>
            </a:extLst>
          </p:cNvPr>
          <p:cNvSpPr>
            <a:spLocks noGrp="1"/>
          </p:cNvSpPr>
          <p:nvPr>
            <p:ph type="title"/>
          </p:nvPr>
        </p:nvSpPr>
        <p:spPr/>
        <p:txBody>
          <a:bodyPr/>
          <a:lstStyle/>
          <a:p>
            <a:r>
              <a:rPr lang="en-US" altLang="zh-CN" dirty="0"/>
              <a:t>1.1 </a:t>
            </a:r>
            <a:r>
              <a:rPr lang="zh-CN" altLang="en-US" dirty="0"/>
              <a:t>什么是自然语言处理</a:t>
            </a:r>
          </a:p>
        </p:txBody>
      </p:sp>
      <p:sp>
        <p:nvSpPr>
          <p:cNvPr id="3" name="内容占位符 2">
            <a:extLst>
              <a:ext uri="{FF2B5EF4-FFF2-40B4-BE49-F238E27FC236}">
                <a16:creationId xmlns:a16="http://schemas.microsoft.com/office/drawing/2014/main" id="{D1FC9B48-BB4B-4B74-AFD5-97A7A33DE1DF}"/>
              </a:ext>
            </a:extLst>
          </p:cNvPr>
          <p:cNvSpPr>
            <a:spLocks noGrp="1"/>
          </p:cNvSpPr>
          <p:nvPr>
            <p:ph idx="1"/>
          </p:nvPr>
        </p:nvSpPr>
        <p:spPr/>
        <p:txBody>
          <a:bodyPr/>
          <a:lstStyle/>
          <a:p>
            <a:r>
              <a:rPr lang="zh-CN" altLang="en-US" dirty="0"/>
              <a:t>这门学科研究的是如何通过机器学习等技术，让计算机学会处理人类语言，乃至实现终极目标</a:t>
            </a:r>
            <a:r>
              <a:rPr lang="en-US" altLang="zh-CN" dirty="0"/>
              <a:t>——</a:t>
            </a:r>
            <a:r>
              <a:rPr lang="zh-CN" altLang="en-US" dirty="0"/>
              <a:t>理解人类语言或人工智能。</a:t>
            </a:r>
            <a:endParaRPr lang="en-US" altLang="zh-CN" dirty="0"/>
          </a:p>
          <a:p>
            <a:endParaRPr lang="en-US" altLang="zh-CN" dirty="0"/>
          </a:p>
          <a:p>
            <a:r>
              <a:rPr lang="zh-CN" altLang="en-US" dirty="0">
                <a:latin typeface="UKIJ CJK"/>
                <a:cs typeface="UKIJ CJK"/>
              </a:rPr>
              <a:t>什么是自然语言：指人类使用的语言，如汉语、英语等</a:t>
            </a:r>
            <a:endParaRPr lang="en-US" altLang="zh-CN" dirty="0">
              <a:latin typeface="UKIJ CJK"/>
              <a:cs typeface="UKIJ CJK"/>
            </a:endParaRPr>
          </a:p>
          <a:p>
            <a:endParaRPr lang="en-US" altLang="zh-CN" dirty="0">
              <a:latin typeface="UKIJ CJK"/>
              <a:cs typeface="UKIJ CJK"/>
            </a:endParaRPr>
          </a:p>
          <a:p>
            <a:r>
              <a:rPr lang="zh-CN" altLang="en-US" dirty="0">
                <a:latin typeface="UKIJ CJK"/>
                <a:cs typeface="UKIJ CJK"/>
              </a:rPr>
              <a:t>自然语言处理就是利用计算机为工具对人类特有的书面形式和口头形式的自然语言的信息进行各种类型处理和加工的技术。</a:t>
            </a:r>
          </a:p>
          <a:p>
            <a:pPr marL="443865" algn="ctr">
              <a:lnSpc>
                <a:spcPct val="100000"/>
              </a:lnSpc>
              <a:spcBef>
                <a:spcPts val="2300"/>
              </a:spcBef>
            </a:pPr>
            <a:r>
              <a:rPr lang="en-US" altLang="zh-CN" sz="2000" spc="220" dirty="0">
                <a:latin typeface="UKIJ CJK"/>
                <a:cs typeface="UKIJ CJK"/>
              </a:rPr>
              <a:t>-</a:t>
            </a:r>
            <a:r>
              <a:rPr lang="zh-CN" altLang="en-US" sz="2000" dirty="0">
                <a:latin typeface="UKIJ CJK"/>
                <a:cs typeface="UKIJ CJK"/>
              </a:rPr>
              <a:t>冯志伟</a:t>
            </a:r>
            <a:r>
              <a:rPr lang="en-US" altLang="zh-CN" sz="2000" dirty="0">
                <a:latin typeface="UKIJ CJK"/>
                <a:cs typeface="UKIJ CJK"/>
              </a:rPr>
              <a:t>《</a:t>
            </a:r>
            <a:r>
              <a:rPr lang="zh-CN" altLang="en-US" sz="2000" dirty="0">
                <a:latin typeface="UKIJ CJK"/>
                <a:cs typeface="UKIJ CJK"/>
              </a:rPr>
              <a:t>自然语言的计算机处理</a:t>
            </a:r>
            <a:r>
              <a:rPr lang="en-US" altLang="zh-CN" sz="2000" dirty="0">
                <a:latin typeface="UKIJ CJK"/>
                <a:cs typeface="UKIJ CJK"/>
              </a:rPr>
              <a:t>》</a:t>
            </a:r>
          </a:p>
          <a:p>
            <a:endParaRPr lang="zh-CN" altLang="en-US" dirty="0"/>
          </a:p>
          <a:p>
            <a:endParaRPr lang="zh-CN" altLang="en-US" dirty="0"/>
          </a:p>
        </p:txBody>
      </p:sp>
      <p:pic>
        <p:nvPicPr>
          <p:cNvPr id="5" name="图片 4">
            <a:extLst>
              <a:ext uri="{FF2B5EF4-FFF2-40B4-BE49-F238E27FC236}">
                <a16:creationId xmlns:a16="http://schemas.microsoft.com/office/drawing/2014/main" id="{966BBEDD-67BA-431F-BFDB-1739E6FC3F7F}"/>
              </a:ext>
            </a:extLst>
          </p:cNvPr>
          <p:cNvPicPr>
            <a:picLocks noChangeAspect="1"/>
          </p:cNvPicPr>
          <p:nvPr/>
        </p:nvPicPr>
        <p:blipFill>
          <a:blip r:embed="rId2"/>
          <a:stretch>
            <a:fillRect/>
          </a:stretch>
        </p:blipFill>
        <p:spPr>
          <a:xfrm>
            <a:off x="8676594" y="728918"/>
            <a:ext cx="1688264" cy="1129558"/>
          </a:xfrm>
          <a:prstGeom prst="rect">
            <a:avLst/>
          </a:prstGeom>
        </p:spPr>
      </p:pic>
    </p:spTree>
    <p:extLst>
      <p:ext uri="{BB962C8B-B14F-4D97-AF65-F5344CB8AC3E}">
        <p14:creationId xmlns:p14="http://schemas.microsoft.com/office/powerpoint/2010/main" val="4076062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34CD73-A0A2-4E3D-90C3-B66BD2A896BC}"/>
              </a:ext>
            </a:extLst>
          </p:cNvPr>
          <p:cNvSpPr>
            <a:spLocks noGrp="1"/>
          </p:cNvSpPr>
          <p:nvPr>
            <p:ph type="title"/>
          </p:nvPr>
        </p:nvSpPr>
        <p:spPr/>
        <p:txBody>
          <a:bodyPr/>
          <a:lstStyle/>
          <a:p>
            <a:r>
              <a:rPr lang="zh-CN" altLang="en-US" dirty="0"/>
              <a:t>机器语言和人类语言之间沟通的桥梁</a:t>
            </a:r>
            <a:br>
              <a:rPr lang="en-US" altLang="zh-CN" dirty="0"/>
            </a:br>
            <a:r>
              <a:rPr lang="zh-CN" altLang="en-US" dirty="0"/>
              <a:t>实现人机交流目的</a:t>
            </a:r>
          </a:p>
        </p:txBody>
      </p:sp>
      <p:pic>
        <p:nvPicPr>
          <p:cNvPr id="1026" name="Picture 2" descr="一文看懂自然语言处理-NLP（4个典型应用+5个难点+6个实现步骤）">
            <a:extLst>
              <a:ext uri="{FF2B5EF4-FFF2-40B4-BE49-F238E27FC236}">
                <a16:creationId xmlns:a16="http://schemas.microsoft.com/office/drawing/2014/main" id="{C5BAAE78-247E-4627-9431-8A186521C9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68" y="2465238"/>
            <a:ext cx="6702498" cy="285903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DB0894BE-5348-4DC8-8E4F-533F284F4445}"/>
              </a:ext>
            </a:extLst>
          </p:cNvPr>
          <p:cNvSpPr/>
          <p:nvPr/>
        </p:nvSpPr>
        <p:spPr>
          <a:xfrm>
            <a:off x="797668" y="6259908"/>
            <a:ext cx="5413661" cy="369332"/>
          </a:xfrm>
          <a:prstGeom prst="rect">
            <a:avLst/>
          </a:prstGeom>
        </p:spPr>
        <p:txBody>
          <a:bodyPr wrap="none">
            <a:spAutoFit/>
          </a:bodyPr>
          <a:lstStyle/>
          <a:p>
            <a:r>
              <a:rPr lang="en-US" altLang="zh-CN" dirty="0">
                <a:hlinkClick r:id="rId3"/>
              </a:rPr>
              <a:t>http://blog.itpub.net/29829936/viewspace-2657676/</a:t>
            </a:r>
            <a:endParaRPr lang="zh-CN" altLang="en-US" dirty="0"/>
          </a:p>
        </p:txBody>
      </p:sp>
      <p:pic>
        <p:nvPicPr>
          <p:cNvPr id="6" name="Picture 2">
            <a:extLst>
              <a:ext uri="{FF2B5EF4-FFF2-40B4-BE49-F238E27FC236}">
                <a16:creationId xmlns:a16="http://schemas.microsoft.com/office/drawing/2014/main" id="{49B3B664-9656-44E2-A91F-4B89DF3771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9612" y="704607"/>
            <a:ext cx="1469855" cy="1178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478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zh-CN" altLang="en-US" dirty="0"/>
              <a:t>计算机科学、人工智能、语言学的交叉学科</a:t>
            </a:r>
          </a:p>
        </p:txBody>
      </p:sp>
      <p:sp>
        <p:nvSpPr>
          <p:cNvPr id="11" name="文本框 10">
            <a:extLst>
              <a:ext uri="{FF2B5EF4-FFF2-40B4-BE49-F238E27FC236}">
                <a16:creationId xmlns:a16="http://schemas.microsoft.com/office/drawing/2014/main" id="{03629743-DA99-465B-8401-5737953F7B54}"/>
              </a:ext>
            </a:extLst>
          </p:cNvPr>
          <p:cNvSpPr txBox="1"/>
          <p:nvPr/>
        </p:nvSpPr>
        <p:spPr>
          <a:xfrm>
            <a:off x="8112867" y="6248217"/>
            <a:ext cx="5058384" cy="461665"/>
          </a:xfrm>
          <a:prstGeom prst="rect">
            <a:avLst/>
          </a:prstGeom>
          <a:noFill/>
        </p:spPr>
        <p:txBody>
          <a:bodyPr wrap="square" rtlCol="0">
            <a:spAutoFit/>
          </a:bodyPr>
          <a:lstStyle/>
          <a:p>
            <a:r>
              <a:rPr lang="en-US" altLang="zh-CN" sz="1200" dirty="0"/>
              <a:t>Ref</a:t>
            </a:r>
            <a:r>
              <a:rPr lang="zh-CN" altLang="en-US" sz="1200" dirty="0"/>
              <a:t>：</a:t>
            </a:r>
            <a:r>
              <a:rPr lang="en-US" altLang="zh-CN" sz="1200" dirty="0"/>
              <a:t>《</a:t>
            </a:r>
            <a:r>
              <a:rPr lang="zh-CN" altLang="en-US" sz="1200" dirty="0"/>
              <a:t>自然语言处理入门</a:t>
            </a:r>
            <a:r>
              <a:rPr lang="en-US" altLang="zh-CN" sz="1200" dirty="0"/>
              <a:t>》</a:t>
            </a:r>
            <a:r>
              <a:rPr lang="zh-CN" altLang="en-US" sz="1200" dirty="0"/>
              <a:t>何晗 著 </a:t>
            </a:r>
            <a:r>
              <a:rPr lang="en-US" altLang="zh-CN" sz="1200" dirty="0">
                <a:hlinkClick r:id="rId2">
                  <a:extLst>
                    <a:ext uri="{A12FA001-AC4F-418D-AE19-62706E023703}">
                      <ahyp:hlinkClr xmlns:ahyp="http://schemas.microsoft.com/office/drawing/2018/hyperlinkcolor" val="tx"/>
                    </a:ext>
                  </a:extLst>
                </a:hlinkClick>
              </a:rPr>
              <a:t>https://www.ituring.com.cn/book/tupubarticle/28291</a:t>
            </a:r>
            <a:endParaRPr lang="zh-CN" altLang="en-US" sz="1200" dirty="0"/>
          </a:p>
        </p:txBody>
      </p:sp>
      <p:pic>
        <p:nvPicPr>
          <p:cNvPr id="14" name="Picture">
            <a:extLst>
              <a:ext uri="{FF2B5EF4-FFF2-40B4-BE49-F238E27FC236}">
                <a16:creationId xmlns:a16="http://schemas.microsoft.com/office/drawing/2014/main" id="{04C6BC51-0D86-2642-A341-9F7D2E481104}"/>
              </a:ext>
            </a:extLst>
          </p:cNvPr>
          <p:cNvPicPr>
            <a:picLocks noChangeAspect="1"/>
          </p:cNvPicPr>
          <p:nvPr/>
        </p:nvPicPr>
        <p:blipFill>
          <a:blip r:embed="rId3"/>
          <a:stretch>
            <a:fillRect/>
          </a:stretch>
        </p:blipFill>
        <p:spPr bwMode="auto">
          <a:xfrm>
            <a:off x="414431" y="2008808"/>
            <a:ext cx="5058384" cy="4701074"/>
          </a:xfrm>
          <a:prstGeom prst="rect">
            <a:avLst/>
          </a:prstGeom>
          <a:noFill/>
          <a:ln w="9525">
            <a:noFill/>
            <a:headEnd/>
            <a:tailEnd/>
          </a:ln>
        </p:spPr>
      </p:pic>
      <p:pic>
        <p:nvPicPr>
          <p:cNvPr id="15" name="Picture 4">
            <a:hlinkClick r:id="rId4"/>
            <a:extLst>
              <a:ext uri="{FF2B5EF4-FFF2-40B4-BE49-F238E27FC236}">
                <a16:creationId xmlns:a16="http://schemas.microsoft.com/office/drawing/2014/main" id="{37658198-E1A9-BD4D-B6D4-D43C10F828E3}"/>
              </a:ext>
            </a:extLst>
          </p:cNvPr>
          <p:cNvPicPr>
            <a:picLocks noChangeAspect="1"/>
          </p:cNvPicPr>
          <p:nvPr/>
        </p:nvPicPr>
        <p:blipFill>
          <a:blip r:embed="rId5"/>
          <a:stretch>
            <a:fillRect/>
          </a:stretch>
        </p:blipFill>
        <p:spPr>
          <a:xfrm>
            <a:off x="5606313" y="2008808"/>
            <a:ext cx="6310567" cy="3399818"/>
          </a:xfrm>
          <a:prstGeom prst="rect">
            <a:avLst/>
          </a:prstGeom>
        </p:spPr>
      </p:pic>
    </p:spTree>
    <p:extLst>
      <p:ext uri="{BB962C8B-B14F-4D97-AF65-F5344CB8AC3E}">
        <p14:creationId xmlns:p14="http://schemas.microsoft.com/office/powerpoint/2010/main" val="1109839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1.2 </a:t>
            </a:r>
            <a:r>
              <a:rPr lang="zh-CN" altLang="en-US" dirty="0"/>
              <a:t>自然语言处理的研究内容</a:t>
            </a:r>
            <a:endParaRPr lang="en-US" altLang="zh-CN" dirty="0"/>
          </a:p>
        </p:txBody>
      </p:sp>
      <p:pic>
        <p:nvPicPr>
          <p:cNvPr id="8" name="Picture">
            <a:extLst>
              <a:ext uri="{FF2B5EF4-FFF2-40B4-BE49-F238E27FC236}">
                <a16:creationId xmlns:a16="http://schemas.microsoft.com/office/drawing/2014/main" id="{3A645E79-28E0-A144-9582-FD5252BC2B92}"/>
              </a:ext>
            </a:extLst>
          </p:cNvPr>
          <p:cNvPicPr>
            <a:picLocks noChangeAspect="1"/>
          </p:cNvPicPr>
          <p:nvPr/>
        </p:nvPicPr>
        <p:blipFill>
          <a:blip r:embed="rId2"/>
          <a:stretch>
            <a:fillRect/>
          </a:stretch>
        </p:blipFill>
        <p:spPr bwMode="auto">
          <a:xfrm>
            <a:off x="6854128" y="611638"/>
            <a:ext cx="5119071" cy="6114622"/>
          </a:xfrm>
          <a:prstGeom prst="rect">
            <a:avLst/>
          </a:prstGeom>
          <a:noFill/>
          <a:ln w="9525">
            <a:noFill/>
            <a:headEnd/>
            <a:tailEnd/>
          </a:ln>
        </p:spPr>
      </p:pic>
      <p:pic>
        <p:nvPicPr>
          <p:cNvPr id="7" name="图片 6">
            <a:extLst>
              <a:ext uri="{FF2B5EF4-FFF2-40B4-BE49-F238E27FC236}">
                <a16:creationId xmlns:a16="http://schemas.microsoft.com/office/drawing/2014/main" id="{E271B87E-3BC5-4283-8769-F5A217E78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030" y="1975756"/>
            <a:ext cx="3608991" cy="4442921"/>
          </a:xfrm>
          <a:prstGeom prst="rect">
            <a:avLst/>
          </a:prstGeom>
        </p:spPr>
      </p:pic>
      <p:sp>
        <p:nvSpPr>
          <p:cNvPr id="11" name="矩形 10">
            <a:extLst>
              <a:ext uri="{FF2B5EF4-FFF2-40B4-BE49-F238E27FC236}">
                <a16:creationId xmlns:a16="http://schemas.microsoft.com/office/drawing/2014/main" id="{B6AB3C17-5873-45B5-8062-5F9FD1E5E25E}"/>
              </a:ext>
            </a:extLst>
          </p:cNvPr>
          <p:cNvSpPr/>
          <p:nvPr/>
        </p:nvSpPr>
        <p:spPr>
          <a:xfrm>
            <a:off x="614854" y="6418677"/>
            <a:ext cx="5359159" cy="369332"/>
          </a:xfrm>
          <a:prstGeom prst="rect">
            <a:avLst/>
          </a:prstGeom>
        </p:spPr>
        <p:txBody>
          <a:bodyPr wrap="none">
            <a:spAutoFit/>
          </a:bodyPr>
          <a:lstStyle/>
          <a:p>
            <a:r>
              <a:rPr lang="en-US" altLang="zh-CN" dirty="0">
                <a:hlinkClick r:id="rId4">
                  <a:extLst>
                    <a:ext uri="{A12FA001-AC4F-418D-AE19-62706E023703}">
                      <ahyp:hlinkClr xmlns:ahyp="http://schemas.microsoft.com/office/drawing/2018/hyperlinkcolor" val="tx"/>
                    </a:ext>
                  </a:extLst>
                </a:hlinkClick>
              </a:rPr>
              <a:t>https://www.cnblogs.com/hbuwyg/p/13140882.html</a:t>
            </a:r>
            <a:endParaRPr lang="zh-CN" altLang="en-US" dirty="0"/>
          </a:p>
        </p:txBody>
      </p:sp>
    </p:spTree>
    <p:extLst>
      <p:ext uri="{BB962C8B-B14F-4D97-AF65-F5344CB8AC3E}">
        <p14:creationId xmlns:p14="http://schemas.microsoft.com/office/powerpoint/2010/main" val="4039947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A8124B-8F25-46F7-9B2E-275F252D4E37}"/>
              </a:ext>
            </a:extLst>
          </p:cNvPr>
          <p:cNvSpPr>
            <a:spLocks noGrp="1"/>
          </p:cNvSpPr>
          <p:nvPr>
            <p:ph type="title"/>
          </p:nvPr>
        </p:nvSpPr>
        <p:spPr/>
        <p:txBody>
          <a:bodyPr/>
          <a:lstStyle/>
          <a:p>
            <a:r>
              <a:rPr lang="en-US" altLang="zh-CN" dirty="0"/>
              <a:t>NLP</a:t>
            </a:r>
            <a:r>
              <a:rPr lang="zh-CN" altLang="en-US" dirty="0"/>
              <a:t>发展史</a:t>
            </a:r>
          </a:p>
        </p:txBody>
      </p:sp>
      <p:pic>
        <p:nvPicPr>
          <p:cNvPr id="8" name="Picture">
            <a:extLst>
              <a:ext uri="{FF2B5EF4-FFF2-40B4-BE49-F238E27FC236}">
                <a16:creationId xmlns:a16="http://schemas.microsoft.com/office/drawing/2014/main" id="{5C229134-271C-8442-AA46-D596F116FD68}"/>
              </a:ext>
            </a:extLst>
          </p:cNvPr>
          <p:cNvPicPr/>
          <p:nvPr/>
        </p:nvPicPr>
        <p:blipFill>
          <a:blip r:embed="rId2"/>
          <a:stretch>
            <a:fillRect/>
          </a:stretch>
        </p:blipFill>
        <p:spPr bwMode="auto">
          <a:xfrm>
            <a:off x="84662" y="3519526"/>
            <a:ext cx="12022675" cy="1595867"/>
          </a:xfrm>
          <a:prstGeom prst="rect">
            <a:avLst/>
          </a:prstGeom>
          <a:noFill/>
          <a:ln w="9525">
            <a:noFill/>
            <a:headEnd/>
            <a:tailEnd/>
          </a:ln>
        </p:spPr>
      </p:pic>
    </p:spTree>
    <p:extLst>
      <p:ext uri="{BB962C8B-B14F-4D97-AF65-F5344CB8AC3E}">
        <p14:creationId xmlns:p14="http://schemas.microsoft.com/office/powerpoint/2010/main" val="2723854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1.3 </a:t>
            </a:r>
            <a:r>
              <a:rPr lang="zh-CN" altLang="en-US" dirty="0"/>
              <a:t>自然语言处理的应用领域</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r>
              <a:rPr lang="zh-CN" altLang="en-US" dirty="0"/>
              <a:t>文本分类、信息抽取、自动摘要、智能问答、话题推荐、机器翻译、主题词识别、知识库构建、深度文本表示、命名实体识别、文本生成、文本分析（词法、句法、语法）、语音识别与合成等。</a:t>
            </a:r>
            <a:endParaRPr lang="en-US" altLang="zh-CN" dirty="0"/>
          </a:p>
          <a:p>
            <a:endParaRPr lang="en-US" altLang="zh-CN" dirty="0"/>
          </a:p>
          <a:p>
            <a:r>
              <a:rPr lang="en-US" altLang="zh-CN" dirty="0">
                <a:hlinkClick r:id="rId2"/>
              </a:rPr>
              <a:t>https://blog.csdn.net/weixin_41064957/article/details/78565314</a:t>
            </a:r>
            <a:endParaRPr lang="zh-CN" altLang="en-US" dirty="0"/>
          </a:p>
        </p:txBody>
      </p:sp>
    </p:spTree>
    <p:extLst>
      <p:ext uri="{BB962C8B-B14F-4D97-AF65-F5344CB8AC3E}">
        <p14:creationId xmlns:p14="http://schemas.microsoft.com/office/powerpoint/2010/main" val="2637672431"/>
      </p:ext>
    </p:extLst>
  </p:cSld>
  <p:clrMapOvr>
    <a:masterClrMapping/>
  </p:clrMapOvr>
</p:sld>
</file>

<file path=ppt/theme/theme1.xml><?xml version="1.0" encoding="utf-8"?>
<a:theme xmlns:a="http://schemas.openxmlformats.org/drawingml/2006/main" name="柏林">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柏林">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TM04033917[[fn=柏林]]</Template>
  <TotalTime>133</TotalTime>
  <Words>635</Words>
  <Application>Microsoft Office PowerPoint</Application>
  <PresentationFormat>宽屏</PresentationFormat>
  <Paragraphs>60</Paragraphs>
  <Slides>19</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19</vt:i4>
      </vt:variant>
    </vt:vector>
  </HeadingPairs>
  <TitlesOfParts>
    <vt:vector size="24" baseType="lpstr">
      <vt:lpstr>UKIJ CJK</vt:lpstr>
      <vt:lpstr>等线</vt:lpstr>
      <vt:lpstr>等线 Light</vt:lpstr>
      <vt:lpstr>Arial</vt:lpstr>
      <vt:lpstr>柏林</vt:lpstr>
      <vt:lpstr>自然语言处理技术基础 Natural Language Processing，NLP</vt:lpstr>
      <vt:lpstr>教材和教参</vt:lpstr>
      <vt:lpstr>第1章 绪论</vt:lpstr>
      <vt:lpstr>1.1 什么是自然语言处理</vt:lpstr>
      <vt:lpstr>机器语言和人类语言之间沟通的桥梁 实现人机交流目的</vt:lpstr>
      <vt:lpstr>计算机科学、人工智能、语言学的交叉学科</vt:lpstr>
      <vt:lpstr>1.2 自然语言处理的研究内容</vt:lpstr>
      <vt:lpstr>NLP发展史</vt:lpstr>
      <vt:lpstr>1.3 自然语言处理的应用领域</vt:lpstr>
      <vt:lpstr>PowerPoint 演示文稿</vt:lpstr>
      <vt:lpstr>1.4 自然语言处理中用到的知识</vt:lpstr>
      <vt:lpstr>1.5 自然语言处理面临的困难</vt:lpstr>
      <vt:lpstr>PowerPoint 演示文稿</vt:lpstr>
      <vt:lpstr>PowerPoint 演示文稿</vt:lpstr>
      <vt:lpstr>PowerPoint 演示文稿</vt:lpstr>
      <vt:lpstr>1.6 自然语言处理的基本方法及其发展</vt:lpstr>
      <vt:lpstr>1.7 学科现状</vt:lpstr>
      <vt:lpstr>1.8 语言、思维和理解</vt:lpstr>
      <vt:lpstr>1.9 本书结构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自然语言处理技术基础</dc:title>
  <dc:creator>David yonggang</dc:creator>
  <cp:lastModifiedBy>David yonggang</cp:lastModifiedBy>
  <cp:revision>27</cp:revision>
  <dcterms:created xsi:type="dcterms:W3CDTF">2020-06-27T17:50:52Z</dcterms:created>
  <dcterms:modified xsi:type="dcterms:W3CDTF">2020-06-29T04:16:16Z</dcterms:modified>
</cp:coreProperties>
</file>